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r5PhYzN1qFJ5mdPfXcqPjS0Qt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mesh net</a:t>
            </a: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Urutan penelusurannya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BFS: A – B – C – D – E – F – G – H – I – J – K – L 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DFS: A – B – D – H – E – I – C – F – G – J – K – L</a:t>
            </a:r>
            <a:endParaRPr/>
          </a:p>
        </p:txBody>
      </p:sp>
      <p:sp>
        <p:nvSpPr>
          <p:cNvPr id="335" name="Google Shape;33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Misalkan titik mengambarkan gedung dan garis menggambarkan jalan, maka algoritma Dijkstra melakukan kalkulasi terhadap semua kemungkinan bobot terkecil dari setiap titik.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d452ed5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d452ed5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bd452ed5e7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d452ed5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d452ed5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bd452ed5e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d452ed5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d452ed5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bd452ed5e7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88" y="0"/>
            <a:ext cx="1587" cy="1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1" name="Google Shape;46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">
  <p:cSld name="5_General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6"/>
          <p:cNvSpPr/>
          <p:nvPr/>
        </p:nvSpPr>
        <p:spPr>
          <a:xfrm rot="3021489">
            <a:off x="1452387" y="-1777921"/>
            <a:ext cx="8869454" cy="76460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Image Layout">
  <p:cSld name="Slide Image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>
            <a:spLocks noGrp="1"/>
          </p:cNvSpPr>
          <p:nvPr>
            <p:ph type="pic" idx="2"/>
          </p:nvPr>
        </p:nvSpPr>
        <p:spPr>
          <a:xfrm>
            <a:off x="980217" y="980900"/>
            <a:ext cx="2718947" cy="34996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Break Picture">
  <p:cSld name="Creative Break Pictur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>
            <a:spLocks noGrp="1"/>
          </p:cNvSpPr>
          <p:nvPr>
            <p:ph type="pic" idx="2"/>
          </p:nvPr>
        </p:nvSpPr>
        <p:spPr>
          <a:xfrm>
            <a:off x="609600" y="1347861"/>
            <a:ext cx="3614492" cy="26708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features">
  <p:cSld name="App feature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>
            <a:spLocks noGrp="1"/>
          </p:cNvSpPr>
          <p:nvPr>
            <p:ph type="pic" idx="2"/>
          </p:nvPr>
        </p:nvSpPr>
        <p:spPr>
          <a:xfrm>
            <a:off x="3753668" y="1218712"/>
            <a:ext cx="1636663" cy="28853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features">
  <p:cSld name="1_App feature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>
            <a:spLocks noGrp="1"/>
          </p:cNvSpPr>
          <p:nvPr>
            <p:ph type="pic" idx="2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">
  <p:cSld name="5_General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/>
          <p:nvPr/>
        </p:nvSpPr>
        <p:spPr>
          <a:xfrm rot="3021489">
            <a:off x="1452387" y="-1777921"/>
            <a:ext cx="8869454" cy="76460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Web Mockup">
  <p:cSld name="Desktop Web Mockup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>
            <a:spLocks noGrp="1"/>
          </p:cNvSpPr>
          <p:nvPr>
            <p:ph type="pic" idx="2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Image Layout">
  <p:cSld name="Slide Image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>
            <a:spLocks noGrp="1"/>
          </p:cNvSpPr>
          <p:nvPr>
            <p:ph type="pic" idx="2"/>
          </p:nvPr>
        </p:nvSpPr>
        <p:spPr>
          <a:xfrm>
            <a:off x="980217" y="980900"/>
            <a:ext cx="2718947" cy="34996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Break Picture">
  <p:cSld name="Creative Break Pictur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>
            <a:spLocks noGrp="1"/>
          </p:cNvSpPr>
          <p:nvPr>
            <p:ph type="pic" idx="2"/>
          </p:nvPr>
        </p:nvSpPr>
        <p:spPr>
          <a:xfrm>
            <a:off x="609600" y="1347861"/>
            <a:ext cx="3614492" cy="26708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features">
  <p:cSld name="App feature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8"/>
          <p:cNvSpPr>
            <a:spLocks noGrp="1"/>
          </p:cNvSpPr>
          <p:nvPr>
            <p:ph type="pic" idx="2"/>
          </p:nvPr>
        </p:nvSpPr>
        <p:spPr>
          <a:xfrm>
            <a:off x="3753668" y="1218712"/>
            <a:ext cx="1636663" cy="28853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features">
  <p:cSld name="1_App feature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9"/>
          <p:cNvSpPr>
            <a:spLocks noGrp="1"/>
          </p:cNvSpPr>
          <p:nvPr>
            <p:ph type="pic" idx="2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Web Mockup">
  <p:cSld name="Desktop Web Mockup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0"/>
          <p:cNvSpPr>
            <a:spLocks noGrp="1"/>
          </p:cNvSpPr>
          <p:nvPr>
            <p:ph type="pic" idx="2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 l="17444" t="3691" b="137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/>
        </p:nvSpPr>
        <p:spPr>
          <a:xfrm>
            <a:off x="658308" y="822299"/>
            <a:ext cx="7986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C58"/>
              </a:buClr>
              <a:buSzPts val="2700"/>
              <a:buFont typeface="Century Gothic"/>
              <a:buNone/>
            </a:pPr>
            <a:r>
              <a:rPr lang="en-US" sz="2700" b="1" i="0" u="none" strike="noStrike" cap="none">
                <a:solidFill>
                  <a:srgbClr val="383C5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Pertemuan 12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entury Gothic"/>
              <a:buNone/>
            </a:pPr>
            <a:r>
              <a:rPr lang="en-US" sz="3600"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 Theory</a:t>
            </a:r>
            <a:endParaRPr sz="3200" b="0" i="0" u="none" strike="noStrike" cap="non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353508" y="1923534"/>
            <a:ext cx="76200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83C5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Maryamah, </a:t>
            </a:r>
            <a:r>
              <a:rPr lang="en-US" sz="2000" b="1" i="0" u="none" strike="noStrike" cap="none" dirty="0" err="1">
                <a:solidFill>
                  <a:srgbClr val="383C5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S.Kom</a:t>
            </a:r>
            <a:endParaRPr sz="2000" b="1" dirty="0">
              <a:solidFill>
                <a:srgbClr val="383C5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Algoritma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Pemrograman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Prodi S1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Teknologi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Sains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Fakultas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Teknologi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Maju</a:t>
            </a: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dan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Multidisiplin</a:t>
            </a:r>
            <a:endParaRPr sz="1600" b="1" i="0" u="none" strike="noStrike" cap="none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Universitas </a:t>
            </a:r>
            <a:r>
              <a:rPr lang="en-US" sz="1600" b="1" i="0" u="none" strike="noStrike" cap="none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Airlangga</a:t>
            </a:r>
            <a:endParaRPr sz="1600" b="1" i="0" u="none" strike="noStrike" cap="none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References:</a:t>
            </a:r>
            <a:endParaRPr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Century Gothic"/>
              <a:buChar char="●"/>
            </a:pPr>
            <a:r>
              <a:rPr lang="en-US" b="1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Chandrawati</a:t>
            </a: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Putri </a:t>
            </a:r>
            <a:r>
              <a:rPr lang="en-US" b="1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Wulandari</a:t>
            </a: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S.T., M.T., MBA., Ph.D. </a:t>
            </a:r>
            <a:endParaRPr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Century Gothic"/>
              <a:buChar char="●"/>
            </a:pPr>
            <a:r>
              <a:rPr lang="en-US" b="1" dirty="0" err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Guttag</a:t>
            </a: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J. (2016). Introduction to computation and </a:t>
            </a:r>
            <a:endParaRPr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programming using Python: With application to </a:t>
            </a:r>
            <a:endParaRPr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data. MIT Press.</a:t>
            </a:r>
            <a:endParaRPr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1" u="none" strike="noStrike" cap="none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1" u="none" strike="noStrike" cap="none" dirty="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680" y="1232110"/>
            <a:ext cx="6583738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3290076" y="4201546"/>
            <a:ext cx="2555422" cy="5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Berarah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650576" y="202973"/>
            <a:ext cx="31758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Jenis-Jenis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2" name="Google Shape;192;p11"/>
          <p:cNvSpPr txBox="1"/>
          <p:nvPr/>
        </p:nvSpPr>
        <p:spPr>
          <a:xfrm>
            <a:off x="650576" y="202973"/>
            <a:ext cx="39983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Contoh Aplikasi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769154" y="984283"/>
            <a:ext cx="5597267" cy="4036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0" name="Google Shape;200;p12"/>
          <p:cNvSpPr txBox="1"/>
          <p:nvPr/>
        </p:nvSpPr>
        <p:spPr>
          <a:xfrm>
            <a:off x="650576" y="202973"/>
            <a:ext cx="39983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Contoh Aplikasi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897300" y="1090595"/>
            <a:ext cx="5340974" cy="38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650576" y="202973"/>
            <a:ext cx="39983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Contoh Aplikasi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9850" y="1037300"/>
            <a:ext cx="2251626" cy="4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943" y="1031308"/>
            <a:ext cx="6643687" cy="40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564" y="916718"/>
            <a:ext cx="6382446" cy="416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5514" y="936862"/>
            <a:ext cx="6164546" cy="404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0" name="Google Shape;240;p17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883" y="913413"/>
            <a:ext cx="6343156" cy="418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429" y="913413"/>
            <a:ext cx="6048715" cy="40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6" name="Google Shape;256;p19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7893" y="913413"/>
            <a:ext cx="6124932" cy="408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2"/>
          <p:cNvGrpSpPr/>
          <p:nvPr/>
        </p:nvGrpSpPr>
        <p:grpSpPr>
          <a:xfrm>
            <a:off x="1486436" y="1293583"/>
            <a:ext cx="6171125" cy="3348194"/>
            <a:chOff x="31274" y="197"/>
            <a:chExt cx="6171125" cy="3348194"/>
          </a:xfrm>
        </p:grpSpPr>
        <p:sp>
          <p:nvSpPr>
            <p:cNvPr id="81" name="Google Shape;81;p2"/>
            <p:cNvSpPr/>
            <p:nvPr/>
          </p:nvSpPr>
          <p:spPr>
            <a:xfrm>
              <a:off x="4623740" y="2016217"/>
              <a:ext cx="78932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3834410" y="2016217"/>
              <a:ext cx="78932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3045080" y="820382"/>
              <a:ext cx="157865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4" name="Google Shape;84;p2"/>
            <p:cNvSpPr/>
            <p:nvPr/>
          </p:nvSpPr>
          <p:spPr>
            <a:xfrm>
              <a:off x="1466420" y="2016217"/>
              <a:ext cx="78932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677090" y="2016217"/>
              <a:ext cx="78932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466420" y="820382"/>
              <a:ext cx="1578659" cy="3756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2399264" y="197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rgbClr val="F3AC5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42779" y="136536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rgbClr val="F3AC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566801" y="160558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 Structure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20604" y="1196032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64119" y="1332371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 txBox="1"/>
            <p:nvPr/>
          </p:nvSpPr>
          <p:spPr>
            <a:xfrm>
              <a:off x="988141" y="1356393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Linear Data Structure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274" y="2391867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4789" y="2528206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198811" y="2552228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09934" y="2391867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753449" y="2528206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777471" y="2552228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Queue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977924" y="1196032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121439" y="1332371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4145461" y="1356393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Non-linear Data Structure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188594" y="2391867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332109" y="2528206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3356131" y="2552228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Trees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767254" y="2391867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10769" y="2528206"/>
              <a:ext cx="1291630" cy="82018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4934791" y="2552228"/>
              <a:ext cx="1243586" cy="77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Graphs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5963258" y="3429000"/>
            <a:ext cx="1747954" cy="136323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650575" y="202973"/>
            <a:ext cx="260199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Pendahuluan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856" y="936861"/>
            <a:ext cx="6149006" cy="406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7711" y="942301"/>
            <a:ext cx="6325296" cy="4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278" y="941502"/>
            <a:ext cx="6357442" cy="41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650576" y="202973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Terminology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>
            <a:spLocks noGrp="1"/>
          </p:cNvSpPr>
          <p:nvPr>
            <p:ph type="body" idx="1"/>
          </p:nvPr>
        </p:nvSpPr>
        <p:spPr>
          <a:xfrm>
            <a:off x="4823263" y="1650500"/>
            <a:ext cx="3943350" cy="64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pencarian melebar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Memanfaatkan konsep </a:t>
            </a:r>
            <a:r>
              <a:rPr lang="en-US" sz="1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88" name="Google Shape;288;p23" descr="Breadth-first vs Depth-first Tree Traversal in Javascript | by Kenny Hom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263" y="2323181"/>
            <a:ext cx="5268947" cy="27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>
            <a:off x="518432" y="1650500"/>
            <a:ext cx="38023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pencarian mendalam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4313" marR="0" lvl="0" indent="-214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Memanfaatkan konsep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-472965" y="1232110"/>
            <a:ext cx="4793702" cy="408623"/>
          </a:xfrm>
          <a:prstGeom prst="flowChartAlternateProcess">
            <a:avLst/>
          </a:prstGeom>
          <a:solidFill>
            <a:srgbClr val="66AB7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Depth-First-Search (DFS)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4823263" y="1232110"/>
            <a:ext cx="4793702" cy="408623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Breadth-First-Search (BFS)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650576" y="202973"/>
            <a:ext cx="31113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Traversal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99" name="Google Shape;299;p24" descr="Breadth-first vs Depth-first Tree Traversal in Javascript | by Kenny Hom |  Medium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89177" y="1520909"/>
            <a:ext cx="2760209" cy="28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 txBox="1">
            <a:spLocks noGrp="1"/>
          </p:cNvSpPr>
          <p:nvPr>
            <p:ph type="body" idx="1"/>
          </p:nvPr>
        </p:nvSpPr>
        <p:spPr>
          <a:xfrm>
            <a:off x="3249385" y="1396092"/>
            <a:ext cx="5265965" cy="337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pencarian mendalam</a:t>
            </a:r>
            <a:r>
              <a:rPr lang="en-US" sz="18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lvl="1" indent="-1714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setiap pencabangan, penelusuran verteks-verteks yang belum dikunjungi dilakukan</a:t>
            </a: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secara lengkap pada pencabangan pertama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kemudian selengkapnya pada pencabangan kedua, dan seterusnya secara rekursif. </a:t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489177" y="4808966"/>
            <a:ext cx="3427541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rPr lang="en-US" sz="788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https://didijuardi.files.wordpress.com/2011/01/tree-btree-graph1.pdf</a:t>
            </a:r>
            <a:endParaRPr sz="78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650576" y="202973"/>
            <a:ext cx="47580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Depth-First Search (DFS)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9" name="Google Shape;309;p25" descr="Depth-first search - C# Data Structures and Algorithms [Book]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65539" r="30685"/>
          <a:stretch/>
        </p:blipFill>
        <p:spPr>
          <a:xfrm>
            <a:off x="5277577" y="2962824"/>
            <a:ext cx="3647120" cy="21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 descr="Depth-first search - C# Data Structures and Algorithms [Book]"/>
          <p:cNvPicPr preferRelativeResize="0"/>
          <p:nvPr/>
        </p:nvPicPr>
        <p:blipFill rotWithShape="1">
          <a:blip r:embed="rId4">
            <a:alphaModFix/>
          </a:blip>
          <a:srcRect b="33685"/>
          <a:stretch/>
        </p:blipFill>
        <p:spPr>
          <a:xfrm>
            <a:off x="261308" y="1080709"/>
            <a:ext cx="5010150" cy="399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 txBox="1"/>
          <p:nvPr/>
        </p:nvSpPr>
        <p:spPr>
          <a:xfrm>
            <a:off x="650576" y="202973"/>
            <a:ext cx="47580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Depth-First Search (DFS)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18" name="Google Shape;318;p26" descr="Breadth-first vs Depth-first Tree Traversal in Javascript | by Kenny Hom |  Medium"/>
          <p:cNvPicPr preferRelativeResize="0"/>
          <p:nvPr/>
        </p:nvPicPr>
        <p:blipFill rotWithShape="1">
          <a:blip r:embed="rId3">
            <a:alphaModFix/>
          </a:blip>
          <a:srcRect l="50000" t="966" b="-966"/>
          <a:stretch/>
        </p:blipFill>
        <p:spPr>
          <a:xfrm>
            <a:off x="489177" y="1520909"/>
            <a:ext cx="2760209" cy="28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>
            <a:spLocks noGrp="1"/>
          </p:cNvSpPr>
          <p:nvPr>
            <p:ph type="body" idx="1"/>
          </p:nvPr>
        </p:nvSpPr>
        <p:spPr>
          <a:xfrm>
            <a:off x="3249386" y="1432833"/>
            <a:ext cx="5531304" cy="333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-US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Algoritma pencarian melebar</a:t>
            </a:r>
            <a:r>
              <a:rPr lang="en-US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lvl="1" indent="-1714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setiap pencabangan penelusuran verteks-verteks yang belum dikunjungi 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dilakukan pada verteks -verteks adjacent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kemudian berturut -turut selengkapnya pada masing-masing pencabangan dari setiap verteks adjacent tersebut secara rekursif.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489177" y="4808966"/>
            <a:ext cx="3427541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rPr lang="en-US" sz="788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78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https://didijuardi.files.wordpress.com/2011/01/tree-btree-graph1.pdf</a:t>
            </a:r>
            <a:endParaRPr sz="78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>
            <a:off x="650576" y="202973"/>
            <a:ext cx="51203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Breadth-First Search (BFS)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28" name="Google Shape;328;p27" descr="Breadth-first search - C# Data Structures and Algorithms [Book]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34401"/>
          <a:stretch/>
        </p:blipFill>
        <p:spPr>
          <a:xfrm>
            <a:off x="628650" y="1189372"/>
            <a:ext cx="4510768" cy="35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 descr="Breadth-first search - C# Data Structures and Algorithms [Book]"/>
          <p:cNvPicPr preferRelativeResize="0"/>
          <p:nvPr/>
        </p:nvPicPr>
        <p:blipFill rotWithShape="1">
          <a:blip r:embed="rId3">
            <a:alphaModFix/>
          </a:blip>
          <a:srcRect t="66034" r="30900"/>
          <a:stretch/>
        </p:blipFill>
        <p:spPr>
          <a:xfrm>
            <a:off x="5561706" y="2904479"/>
            <a:ext cx="3116930" cy="184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650576" y="202973"/>
            <a:ext cx="475803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Depth-First Search (DFS)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40" name="Google Shape;340;p28" descr="https://1.bp.blogspot.com/-DHTamIsQUBM/WetEFqD7MpI/AAAAAAAAAR0/d5gE3Jj12Mo_DggVlnQh6dDgWKJt5Vu0QCLcBGAs/s400/DF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575" y="1268016"/>
            <a:ext cx="4422849" cy="35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 txBox="1"/>
          <p:nvPr/>
        </p:nvSpPr>
        <p:spPr>
          <a:xfrm>
            <a:off x="650576" y="202973"/>
            <a:ext cx="311136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 Traversal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650576" y="202973"/>
            <a:ext cx="66547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Lintasan Terpendek (Shortest Path)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body" idx="1"/>
          </p:nvPr>
        </p:nvSpPr>
        <p:spPr>
          <a:xfrm>
            <a:off x="628650" y="1208585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50" lvl="0" indent="-17148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Persoalan mencari lintasan terpendek di dalam graf merupakan salah satu persoalan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optimasi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71450" lvl="0" indent="-17148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yang digunakan dalam pencarian lintasan terpendek adalah </a:t>
            </a: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berbobot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weighted graph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), yaitu graf yang setiap sisinya diberikan suatu nilai atau bobot.</a:t>
            </a:r>
            <a:endParaRPr/>
          </a:p>
          <a:p>
            <a:pPr marL="171450" lvl="0" indent="-17148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Bobot pada sisi graf dapat menyatakan jarak antar kota, waktu pengiriman pesan, ongkos pembangunan, dan sebagainya.</a:t>
            </a:r>
            <a:endParaRPr/>
          </a:p>
          <a:p>
            <a:pPr marL="171450" lvl="0" indent="-17148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Asumsi yang kita gunakan di sini adalah bahwa semua bobot bernilai positif. </a:t>
            </a:r>
            <a:endParaRPr/>
          </a:p>
          <a:p>
            <a:pPr marL="171450" lvl="0" indent="-17148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Secara umum “terpendek” berarti meminimisasi bobot pada suatu lintasan dalam graf.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573460" y="332049"/>
            <a:ext cx="59094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Pendahuluan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57275" y="1320836"/>
            <a:ext cx="787189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73460" y="1320836"/>
            <a:ext cx="795571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Struktur data graf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pada dasarnya sama seperti struktur data tree dimana juga termasuk kedalam struktur data </a:t>
            </a: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non-linier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adalah salah satu jenis struktur data yang terdiri dari </a:t>
            </a: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titik (</a:t>
            </a:r>
            <a:r>
              <a:rPr lang="en-US" sz="2000" b="1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vertex</a:t>
            </a: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dan garis (</a:t>
            </a:r>
            <a:r>
              <a:rPr lang="en-US" sz="2000" b="1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dimana vertex vertex yang ada dihubungkan oleh edge hingga menjadi suatu kesatuan yang disebut graf.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Tidak seperti tree yang menganut konsep hirarki, pada graph setiap node bebas untuk menghubungkan dirinya dengan node yang lain asalkan dengan tujuan untuk saling terhubung satu sama lain.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650575" y="202973"/>
            <a:ext cx="260199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Pendahuluan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3979" y="1208586"/>
            <a:ext cx="5908933" cy="36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59" name="Google Shape;359;p30"/>
          <p:cNvSpPr txBox="1"/>
          <p:nvPr/>
        </p:nvSpPr>
        <p:spPr>
          <a:xfrm>
            <a:off x="650575" y="202973"/>
            <a:ext cx="34964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Algoritma Dijkstra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0"/>
          <p:cNvSpPr txBox="1">
            <a:spLocks noGrp="1"/>
          </p:cNvSpPr>
          <p:nvPr>
            <p:ph type="body" idx="1"/>
          </p:nvPr>
        </p:nvSpPr>
        <p:spPr>
          <a:xfrm>
            <a:off x="650575" y="1256664"/>
            <a:ext cx="3809641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Algoritma ini bertujuan untuk menemukan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jalur terpendek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berdasarkan </a:t>
            </a: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bobot terkecil dari satu titik ke titik lainnya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650575" y="202973"/>
            <a:ext cx="34964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Algoritma Dijkstra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body" idx="1"/>
          </p:nvPr>
        </p:nvSpPr>
        <p:spPr>
          <a:xfrm>
            <a:off x="628650" y="1116385"/>
            <a:ext cx="7886700" cy="366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Urutan logika:</a:t>
            </a:r>
            <a:endParaRPr/>
          </a:p>
          <a:p>
            <a:pPr marL="385763" lvl="0" indent="-38579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Beri nilai bobot (jarak)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untuk setiap titik ke titik lainnya, lalu set nilai 0 pada node awal dan nilai tak hingga terhadap node lain (belum terisi)</a:t>
            </a:r>
            <a:endParaRPr/>
          </a:p>
          <a:p>
            <a:pPr marL="385763" lvl="0" indent="-38579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semua node “belum terjamah”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dan set node awal sebagai “Node keberangkatan”</a:t>
            </a:r>
            <a:endParaRPr/>
          </a:p>
          <a:p>
            <a:pPr marL="385763" lvl="0" indent="-38579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AutoNum type="arabicPeriod"/>
            </a:pP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Dari node keberangkatan, pertimbangkan node tetangga yang belum terjamah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dan hitung jaraknya dari titik keberangkatan. </a:t>
            </a:r>
            <a:endParaRPr/>
          </a:p>
          <a:p>
            <a:pPr marL="385763" lvl="0" indent="-26244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sz="2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Contoh: </a:t>
            </a:r>
            <a:endParaRPr/>
          </a:p>
          <a:p>
            <a:pPr marL="3429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Jika titik keberangkatan A ke B memiliki bobot jarak 6 dan dari B ke node C berjarak 2, maka jarak ke C melewati B menjadi 6+2=8. Jika jarak ini lebih kecil dari jarak sebelumnya (yang telah terekam sebelumnya) hapus data lama, simpan ulang data jarak dengan jarak yang baru.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650575" y="202973"/>
            <a:ext cx="34964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Algoritma Dijkstra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1"/>
          </p:nvPr>
        </p:nvSpPr>
        <p:spPr>
          <a:xfrm>
            <a:off x="628650" y="1208585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 startAt="4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Saat kita selesai mempertimbangkan setiap jarak terhadap node tetangga,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tandai node yang telah terjamah sebagai “node terjamah”.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terjamah tidak akan pernah di cek kembali, jarak yang disimpan adalah jarak terakhir dan yang paling minimal bobotnya.</a:t>
            </a:r>
            <a:endParaRPr/>
          </a:p>
          <a:p>
            <a:pPr marL="385763" lvl="0" indent="-38576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 startAt="4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“node belum terjamah” dengan jarak terkecil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(dari node keberangkatan) sebagai “node Keberangkatan” selanjutnya dan lanjutkan dengan kembali ke step 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769" y="994995"/>
            <a:ext cx="5313673" cy="414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650576" y="202973"/>
            <a:ext cx="27927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Contoh Kasus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7788" y="974897"/>
            <a:ext cx="4054234" cy="398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92" name="Google Shape;392;p34"/>
          <p:cNvSpPr txBox="1"/>
          <p:nvPr/>
        </p:nvSpPr>
        <p:spPr>
          <a:xfrm>
            <a:off x="650576" y="202973"/>
            <a:ext cx="20874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Langkah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650576" y="1335758"/>
            <a:ext cx="437898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97656" lvl="0" indent="-29765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awal 1</a:t>
            </a:r>
            <a:endParaRPr/>
          </a:p>
          <a:p>
            <a:pPr marL="297656" lvl="0" indent="-29765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tujuan 5</a:t>
            </a:r>
            <a:endParaRPr/>
          </a:p>
          <a:p>
            <a:pPr marL="297656" lvl="0" indent="-29765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Setiap </a:t>
            </a:r>
            <a:r>
              <a:rPr lang="en-US" sz="2000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yang terhubung antar node telah diberi nilai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656" lvl="0" indent="-17065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4496" y="996043"/>
            <a:ext cx="4229100" cy="390814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650576" y="202973"/>
            <a:ext cx="20874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Langkah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 txBox="1">
            <a:spLocks noGrp="1"/>
          </p:cNvSpPr>
          <p:nvPr>
            <p:ph type="body" idx="1"/>
          </p:nvPr>
        </p:nvSpPr>
        <p:spPr>
          <a:xfrm>
            <a:off x="628650" y="1208585"/>
            <a:ext cx="437898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97656" lvl="0" indent="-29765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Dijkstra melakukan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kalkulasi terhadap node tetangga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yang terhubung langsung dengan node keberangkatan (node 1), dan hasil yang didapat adalah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node 2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karena bobot nilai node 2 paling kecil dibandingkan nilai pada node lain,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nilai = 7 (0+7)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09" name="Google Shape;409;p36"/>
          <p:cNvSpPr txBox="1"/>
          <p:nvPr/>
        </p:nvSpPr>
        <p:spPr>
          <a:xfrm>
            <a:off x="650576" y="202973"/>
            <a:ext cx="20874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Langkah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6"/>
          <p:cNvSpPr txBox="1">
            <a:spLocks noGrp="1"/>
          </p:cNvSpPr>
          <p:nvPr>
            <p:ph type="body" idx="1"/>
          </p:nvPr>
        </p:nvSpPr>
        <p:spPr>
          <a:xfrm>
            <a:off x="401129" y="1185099"/>
            <a:ext cx="4435967" cy="37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97656" lvl="0" indent="-2976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2 diset menjadi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node keberangkatan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dan ditandai sebagi node yang telah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“terjamah”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297656" lvl="0" indent="-29768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Dijkstra melakukan kalkulasi kembali terhadap node-node tetangga yang terhubung langsung dengan node yang telah terjamah. </a:t>
            </a:r>
            <a:endParaRPr/>
          </a:p>
          <a:p>
            <a:pPr marL="297656" lvl="0" indent="-297687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Dan kalkulasi Dijkstra menunjukan bahwa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node 3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yang menjadi node keberangkatan selanjutnya karena bobotnya yang paling kecil dari hasil kalkulasi terakhir,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nilai 9 (0+9)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411" name="Google Shape;41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7096" y="952500"/>
            <a:ext cx="3450431" cy="381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1934" y="893510"/>
            <a:ext cx="4473416" cy="414759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19" name="Google Shape;419;p37"/>
          <p:cNvSpPr txBox="1"/>
          <p:nvPr/>
        </p:nvSpPr>
        <p:spPr>
          <a:xfrm>
            <a:off x="650576" y="202973"/>
            <a:ext cx="20874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Langkah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 txBox="1">
            <a:spLocks noGrp="1"/>
          </p:cNvSpPr>
          <p:nvPr>
            <p:ph type="body" idx="1"/>
          </p:nvPr>
        </p:nvSpPr>
        <p:spPr>
          <a:xfrm>
            <a:off x="396827" y="1119964"/>
            <a:ext cx="437898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97656" lvl="0" indent="-29765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Perhitungan berlanjut dengan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node 3 ditandai menjadi node yang telah terjamah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97656" lvl="0" indent="-297656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Dari semua node tetangga belum terjamah yang terhubung langsung dengan node terjamah, node selanjutnya yang ditandai menjadi node terjamah adalah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node 6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karena nilai bobot yang terkecil, nilai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11 (9+2).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7788" y="913412"/>
            <a:ext cx="3936206" cy="41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28" name="Google Shape;428;p38"/>
          <p:cNvSpPr txBox="1"/>
          <p:nvPr/>
        </p:nvSpPr>
        <p:spPr>
          <a:xfrm>
            <a:off x="650576" y="202973"/>
            <a:ext cx="20874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Langkah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8"/>
          <p:cNvSpPr txBox="1">
            <a:spLocks noGrp="1"/>
          </p:cNvSpPr>
          <p:nvPr>
            <p:ph type="body" idx="1"/>
          </p:nvPr>
        </p:nvSpPr>
        <p:spPr>
          <a:xfrm>
            <a:off x="500344" y="1060999"/>
            <a:ext cx="4378984" cy="355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8854" lvl="0" indent="-348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6 menjadi node terjamah, dijkstra melakukan kalkulasi kembali, dan menemukan bahwa node 5 (node tujuan ) telah tercapai lewat node 6. </a:t>
            </a:r>
            <a:endParaRPr/>
          </a:p>
          <a:p>
            <a:pPr marL="348854" lvl="0" indent="-3488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Jalur terpendeknya adalah </a:t>
            </a:r>
            <a:endParaRPr/>
          </a:p>
          <a:p>
            <a:pPr marL="3429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100"/>
              <a:buNone/>
            </a:pPr>
            <a:r>
              <a:rPr lang="en-US" sz="2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1-3-6-5</a:t>
            </a:r>
            <a:endParaRPr/>
          </a:p>
          <a:p>
            <a:pPr marL="348854" lvl="0" indent="-3488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Nilai bobot yang didapat adalah </a:t>
            </a:r>
            <a:r>
              <a:rPr lang="en-US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 (11+9) </a:t>
            </a:r>
            <a:endParaRPr/>
          </a:p>
          <a:p>
            <a:pPr marL="348854" lvl="0" indent="-34885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Bila node tujuan telah tercapai maka kalkulasi dijkstra dinyatakan selesai.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d452ed5e7_0_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bd452ed5e7_0_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bd452ed5e7_0_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38" name="Google Shape;438;gbd452ed5e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-9"/>
            <a:ext cx="3927768" cy="4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bd452ed5e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773" y="2655123"/>
            <a:ext cx="5199850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650576" y="1208585"/>
            <a:ext cx="5440943" cy="364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lphaLcPeriod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Pengertian </a:t>
            </a:r>
            <a:endParaRPr/>
          </a:p>
          <a:p>
            <a:pPr marL="3429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-US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adalah salah satu pokok bahasan Matematika Diskrit yang telah lama dikenal dan banyak diaplikasikan pada berbagai bidang.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lphaLcPeriod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Sejarah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-US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Teori graf muncul pertama kali pada tahun 1736, yakni ketika Euler mencoba untuk mencari solusi dari permasalahan yang sangat terkenal yaitu </a:t>
            </a:r>
            <a:r>
              <a:rPr lang="en-US" sz="21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Jembatan Konigsberg</a:t>
            </a:r>
            <a:r>
              <a:rPr lang="en-US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650575" y="202973"/>
            <a:ext cx="260199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Pendahuluan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2879" y="1875865"/>
            <a:ext cx="2821078" cy="215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d452ed5e7_0_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bd452ed5e7_0_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bd452ed5e7_0_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48" name="Google Shape;448;gbd452ed5e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2"/>
            <a:ext cx="5353150" cy="20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bd452ed5e7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83600"/>
            <a:ext cx="5825500" cy="3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d452ed5e7_0_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bd452ed5e7_0_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bd452ed5e7_0_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58" name="Google Shape;458;gbd452ed5e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10" y="0"/>
            <a:ext cx="5554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/>
        </p:nvSpPr>
        <p:spPr>
          <a:xfrm>
            <a:off x="1536438" y="2499396"/>
            <a:ext cx="6117809" cy="461665"/>
          </a:xfrm>
          <a:prstGeom prst="rect">
            <a:avLst/>
          </a:prstGeom>
          <a:solidFill>
            <a:schemeClr val="lt1">
              <a:alpha val="4627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1536436" y="2145453"/>
            <a:ext cx="6117811" cy="707886"/>
          </a:xfrm>
          <a:prstGeom prst="rect">
            <a:avLst/>
          </a:prstGeom>
          <a:solidFill>
            <a:srgbClr val="000000">
              <a:alpha val="8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entury Gothic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Kasih</a:t>
            </a:r>
            <a:endParaRPr sz="40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650575" y="1173705"/>
            <a:ext cx="374044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Simpul (</a:t>
            </a:r>
            <a:r>
              <a:rPr lang="en-US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vertex</a:t>
            </a: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menyatakan daratan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Sisi (</a:t>
            </a:r>
            <a:r>
              <a:rPr lang="en-US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menyatakan jembatan </a:t>
            </a:r>
            <a:endParaRPr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650575" y="202973"/>
            <a:ext cx="260199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Pendahuluan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449" y="2662518"/>
            <a:ext cx="1824612" cy="224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2458" y="1462188"/>
            <a:ext cx="4188249" cy="286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8860" y="2787352"/>
            <a:ext cx="1593599" cy="19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650576" y="202973"/>
            <a:ext cx="24721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Definisi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375" y="1007732"/>
            <a:ext cx="6570824" cy="395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650576" y="202973"/>
            <a:ext cx="31758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Jenis-Jenis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880" y="1232110"/>
            <a:ext cx="6983108" cy="307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>
            <a:spLocks noGrp="1"/>
          </p:cNvSpPr>
          <p:nvPr>
            <p:ph type="body" idx="1"/>
          </p:nvPr>
        </p:nvSpPr>
        <p:spPr>
          <a:xfrm>
            <a:off x="1845128" y="4342412"/>
            <a:ext cx="2555422" cy="5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-US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Sederhana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650576" y="202973"/>
            <a:ext cx="35601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Jenis-Jenis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Graf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853" y="984283"/>
            <a:ext cx="6573532" cy="316896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5265963" y="4342412"/>
            <a:ext cx="2555422" cy="5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Graf Ganda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0651"/>
            <a:ext cx="9144000" cy="10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650576" y="202973"/>
            <a:ext cx="31758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Jenis-Jenis Graf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523" y="1160933"/>
            <a:ext cx="7047796" cy="377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Color Scheme - Manuel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383C58"/>
      </a:accent1>
      <a:accent2>
        <a:srgbClr val="486794"/>
      </a:accent2>
      <a:accent3>
        <a:srgbClr val="C4604C"/>
      </a:accent3>
      <a:accent4>
        <a:srgbClr val="F3AC58"/>
      </a:accent4>
      <a:accent5>
        <a:srgbClr val="767689"/>
      </a:accent5>
      <a:accent6>
        <a:srgbClr val="8095B5"/>
      </a:accent6>
      <a:hlink>
        <a:srgbClr val="F6F7F6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Color Scheme - Manuel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383C58"/>
      </a:accent1>
      <a:accent2>
        <a:srgbClr val="486794"/>
      </a:accent2>
      <a:accent3>
        <a:srgbClr val="C4604C"/>
      </a:accent3>
      <a:accent4>
        <a:srgbClr val="F3AC58"/>
      </a:accent4>
      <a:accent5>
        <a:srgbClr val="767689"/>
      </a:accent5>
      <a:accent6>
        <a:srgbClr val="8095B5"/>
      </a:accent6>
      <a:hlink>
        <a:srgbClr val="F6F7F6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On-screen Show (16:9)</PresentationFormat>
  <Paragraphs>165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Roboto</vt:lpstr>
      <vt:lpstr>Century Gothic</vt:lpstr>
      <vt:lpstr>1_Default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Designed by Slidesmash</dc:creator>
  <cp:lastModifiedBy>maryamah faisol</cp:lastModifiedBy>
  <cp:revision>1</cp:revision>
  <dcterms:created xsi:type="dcterms:W3CDTF">2014-11-12T21:47:38Z</dcterms:created>
  <dcterms:modified xsi:type="dcterms:W3CDTF">2023-05-01T14:12:14Z</dcterms:modified>
</cp:coreProperties>
</file>